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9" r:id="rId1"/>
  </p:sldMasterIdLst>
  <p:notesMasterIdLst>
    <p:notesMasterId r:id="rId27"/>
  </p:notesMasterIdLst>
  <p:sldIdLst>
    <p:sldId id="256" r:id="rId2"/>
    <p:sldId id="269" r:id="rId3"/>
    <p:sldId id="271" r:id="rId4"/>
    <p:sldId id="272" r:id="rId5"/>
    <p:sldId id="285" r:id="rId6"/>
    <p:sldId id="262" r:id="rId7"/>
    <p:sldId id="286" r:id="rId8"/>
    <p:sldId id="263" r:id="rId9"/>
    <p:sldId id="267" r:id="rId10"/>
    <p:sldId id="264" r:id="rId11"/>
    <p:sldId id="280" r:id="rId12"/>
    <p:sldId id="281" r:id="rId13"/>
    <p:sldId id="288" r:id="rId14"/>
    <p:sldId id="266" r:id="rId15"/>
    <p:sldId id="294" r:id="rId16"/>
    <p:sldId id="259" r:id="rId17"/>
    <p:sldId id="279" r:id="rId18"/>
    <p:sldId id="295" r:id="rId19"/>
    <p:sldId id="289" r:id="rId20"/>
    <p:sldId id="296" r:id="rId21"/>
    <p:sldId id="291" r:id="rId22"/>
    <p:sldId id="290" r:id="rId23"/>
    <p:sldId id="297" r:id="rId24"/>
    <p:sldId id="284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EFFC"/>
    <a:srgbClr val="FC0F1C"/>
    <a:srgbClr val="FFFC93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5"/>
    <p:restoredTop sz="89483"/>
  </p:normalViewPr>
  <p:slideViewPr>
    <p:cSldViewPr snapToGrid="0" snapToObjects="1">
      <p:cViewPr varScale="1">
        <p:scale>
          <a:sx n="84" d="100"/>
          <a:sy n="84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BEEE4-E768-374E-86E0-424332A0CBA7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A90B4-1180-EA4A-B73F-9DB94D7A12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4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18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82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00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96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45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407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99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7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3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3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2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74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64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31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28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2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86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73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4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5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EA90B4-1180-EA4A-B73F-9DB94D7A12A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7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AF67-AC72-414B-BB35-7B41976E8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566E0B-3F94-5F49-B34C-7D24B148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81249-5111-B34C-B136-10B63B7D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CA530-4928-0640-8FD7-EB48EC9C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4BD7C-4F96-8E4E-B592-43A90BAC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B9E7-3ABF-AD4C-96C4-4AA7DB33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65AC4-7220-5243-A130-91E181A60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7E84-1709-0840-A06F-7DD52DF0F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85D33-B4A7-7F42-A2A2-9682EE532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979E-10AF-184E-87C4-601A2302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5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0C2FDF-BF38-2649-8A10-9F0238960C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1D99A-B1F3-1340-9D3E-05DAA512D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C94B3-CB75-9C47-848A-D6E51626E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13798-B018-B448-82F2-74330897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71B9-9EF6-4A4E-8EE6-BDAD0061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09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8355-1461-FC47-AC28-D317F0BF9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91200-714B-4D4D-889F-5026687EE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45040-93D4-1048-BE5D-3C17B126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21E6D-1BCC-3F4E-9642-47CEBF68A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68DAD-AD1D-854A-921C-0A9B4D14E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8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9C7A-E025-9D42-90D0-0D3BC4944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21235-320C-3948-A53F-01143419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08582-B912-3C4A-BC9D-07BEEF8D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D3DB6-DA07-5E45-BD9B-0D3DE0471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80631-E0EB-5649-B18C-16FA547A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C7A6-E381-7A4F-B5FE-FD8D1FCE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175CC-0B3B-FA45-89EC-196B1CCBE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20C85-43BB-0441-A9AF-5A8FD2A6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ADDFB-761F-7847-B358-FF960871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6F475-2057-EF4C-999F-D7A6EA62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1467B-50A7-694D-916B-21BA8BAE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33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C30C-B747-694E-A55D-6FDE308B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89C25-421D-784B-AA26-80F053FB8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710F6-DD70-DC4C-8E27-025116517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7B901-983A-B84C-80B2-5A67482D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2D0FB-07CE-1248-9792-7B5D40E98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9F44C-9BC3-B549-B974-68E59E6C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816A9-3BBF-A142-AAC7-D329791D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91CFC4-C797-D545-B775-A3EBFBC71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883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F68-D892-7149-B335-9808A366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93C2A-E9E0-9D43-B0B4-BFAAC7AE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8CD3E-FA6A-0A4F-8C1B-32373787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3675D-2743-6E42-9C61-5AC02F38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3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041D4-D5CB-0243-8CEF-7109789D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68E62-EA32-EA4B-9CB7-B208DC5A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3CCB8-BEB5-9240-8EB4-F1E859EC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2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2EC5-0795-6A40-B1F1-677CBD0C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F22D1-66D1-C343-B6BB-932FFF520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F8D17-BD4C-1249-814E-447F302BC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69D57-AA71-4A4A-9774-DA176253A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7061-CFBF-1F42-8754-14F1326A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50694-92CD-5B40-8C07-EC4CE8604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50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5427-D24B-3848-89D2-080B134C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CDA265-3343-9F4C-A92A-FB5EBFBCC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2DE24-54B1-C84A-B274-428EAC890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78046-7CAD-5644-B310-B2750BD7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97545-2C8E-E944-B208-B55C8914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2685D-E18C-6C43-A268-2F29FC57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2057A-B233-334C-9EA1-80021391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6A658-B93D-A543-BD3F-01780C5DA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924C-500C-F741-BD26-FCE67EBFB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FA6CF-3140-654C-807A-7444B049BAD8}" type="datetimeFigureOut">
              <a:rPr lang="en-US" smtClean="0"/>
              <a:t>3/21/19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24B7F-5885-A04F-9EB1-401A1E5CB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5E277-C4BC-6A4C-895B-E27E70BE0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94524-0236-0F47-B108-D9EAD59A0D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8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lbo.gs.washington.edu/software_netcooperat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bo.gs.washington.edu/software_netcooperate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enomevolution.org/wiki/images/4/4c/Gevo-synteny.png" TargetMode="External"/><Relationship Id="rId3" Type="http://schemas.openxmlformats.org/officeDocument/2006/relationships/hyperlink" Target="https://github.com/rhysf/Synima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inf.spbau.ru/sibelia" TargetMode="External"/><Relationship Id="rId5" Type="http://schemas.openxmlformats.org/officeDocument/2006/relationships/hyperlink" Target="http://circos.ca/guide/genomic/" TargetMode="External"/><Relationship Id="rId4" Type="http://schemas.openxmlformats.org/officeDocument/2006/relationships/hyperlink" Target="https://genomevolution.org/coge/SynMap3D.p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ncomms15973" TargetMode="External"/><Relationship Id="rId13" Type="http://schemas.openxmlformats.org/officeDocument/2006/relationships/hyperlink" Target="https://doi.org/10.1186/s12859-015-0588-y" TargetMode="External"/><Relationship Id="rId3" Type="http://schemas.openxmlformats.org/officeDocument/2006/relationships/hyperlink" Target="https://doi.org/10.1371/journal.pbio.2000225" TargetMode="External"/><Relationship Id="rId7" Type="http://schemas.openxmlformats.org/officeDocument/2006/relationships/hyperlink" Target="https://doi.org/10.1016/B978-1-78548-220-5.50001-5" TargetMode="External"/><Relationship Id="rId12" Type="http://schemas.openxmlformats.org/officeDocument/2006/relationships/hyperlink" Target="https://doi.org/10.1371/journal.pbio.1001783" TargetMode="External"/><Relationship Id="rId2" Type="http://schemas.openxmlformats.org/officeDocument/2006/relationships/hyperlink" Target="https://doi.org/10.1038/nrmicro22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28/mBio.02099-15" TargetMode="External"/><Relationship Id="rId11" Type="http://schemas.openxmlformats.org/officeDocument/2006/relationships/hyperlink" Target="https://doi.org/10.1098/rstb.2009.0103" TargetMode="External"/><Relationship Id="rId5" Type="http://schemas.openxmlformats.org/officeDocument/2006/relationships/hyperlink" Target="https://doi.org/10.1016/j.zool.2013.08.003" TargetMode="External"/><Relationship Id="rId15" Type="http://schemas.openxmlformats.org/officeDocument/2006/relationships/hyperlink" Target="https://doi.org/10.1111/j.1574-6976.2008.00123.x" TargetMode="External"/><Relationship Id="rId10" Type="http://schemas.openxmlformats.org/officeDocument/2006/relationships/hyperlink" Target="https://doi.org/10.1126/science.1089670" TargetMode="External"/><Relationship Id="rId4" Type="http://schemas.openxmlformats.org/officeDocument/2006/relationships/hyperlink" Target="https://doi.org/10.1016/j.tree.2012.03.011" TargetMode="External"/><Relationship Id="rId9" Type="http://schemas.openxmlformats.org/officeDocument/2006/relationships/hyperlink" Target="https://doi.org/10.1073/pnas.1013465108" TargetMode="External"/><Relationship Id="rId14" Type="http://schemas.openxmlformats.org/officeDocument/2006/relationships/hyperlink" Target="https://doi.org/10.1371/journal.pone.003844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25B27-7B26-054E-9336-E1D426C450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Genomics &amp; Symbiosis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3F62E-E509-A140-B217-4E51D0110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Ian Bishop</a:t>
            </a:r>
          </a:p>
          <a:p>
            <a:r>
              <a:rPr lang="en-US" b="1" dirty="0"/>
              <a:t>BIO-594_2019</a:t>
            </a:r>
          </a:p>
          <a:p>
            <a:r>
              <a:rPr lang="en-US" b="1" dirty="0"/>
              <a:t>3/21/19</a:t>
            </a:r>
          </a:p>
        </p:txBody>
      </p:sp>
    </p:spTree>
    <p:extLst>
      <p:ext uri="{BB962C8B-B14F-4D97-AF65-F5344CB8AC3E}">
        <p14:creationId xmlns:p14="http://schemas.microsoft.com/office/powerpoint/2010/main" val="400553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790E-3C4C-2541-B4F3-328D403B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ED82-F9A2-2546-AA7A-57110B04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513" cy="4351338"/>
          </a:xfrm>
        </p:spPr>
        <p:txBody>
          <a:bodyPr>
            <a:normAutofit/>
          </a:bodyPr>
          <a:lstStyle/>
          <a:p>
            <a:r>
              <a:rPr lang="en-US" dirty="0"/>
              <a:t>“Development is not complete without microbial interaction” – Gilbert 2016</a:t>
            </a:r>
          </a:p>
          <a:p>
            <a:pPr lvl="1"/>
            <a:r>
              <a:rPr lang="en-US" b="1" dirty="0"/>
              <a:t>Embryogenesis and organ development</a:t>
            </a:r>
          </a:p>
          <a:p>
            <a:pPr lvl="1"/>
            <a:r>
              <a:rPr lang="en-US" dirty="0"/>
              <a:t>Immune system</a:t>
            </a:r>
          </a:p>
          <a:p>
            <a:pPr lvl="1"/>
            <a:r>
              <a:rPr lang="en-US" dirty="0"/>
              <a:t>Behavior</a:t>
            </a:r>
          </a:p>
          <a:p>
            <a:r>
              <a:rPr lang="en-US" dirty="0"/>
              <a:t>Microbiome removal defects can be reversed upon reintroduction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41A689-300A-C747-BBEF-CBC0A2F423B3}"/>
              </a:ext>
            </a:extLst>
          </p:cNvPr>
          <p:cNvGrpSpPr/>
          <p:nvPr/>
        </p:nvGrpSpPr>
        <p:grpSpPr>
          <a:xfrm>
            <a:off x="7618412" y="365125"/>
            <a:ext cx="4197351" cy="6423629"/>
            <a:chOff x="7618412" y="365125"/>
            <a:chExt cx="4197351" cy="64236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F3F322-2596-7E46-BB0C-337DA633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412" y="365125"/>
              <a:ext cx="4049713" cy="61631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7566F8-7CF1-914E-B307-0D09DCA5A538}"/>
                </a:ext>
              </a:extLst>
            </p:cNvPr>
            <p:cNvSpPr txBox="1"/>
            <p:nvPr/>
          </p:nvSpPr>
          <p:spPr>
            <a:xfrm>
              <a:off x="10487025" y="6542533"/>
              <a:ext cx="13287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Landmann et al.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64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790E-3C4C-2541-B4F3-328D403B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ED82-F9A2-2546-AA7A-57110B04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513" cy="4351338"/>
          </a:xfrm>
        </p:spPr>
        <p:txBody>
          <a:bodyPr>
            <a:normAutofit/>
          </a:bodyPr>
          <a:lstStyle/>
          <a:p>
            <a:r>
              <a:rPr lang="en-US" dirty="0"/>
              <a:t>“Development is not complete without microbial interaction” – Gilbert 2016</a:t>
            </a:r>
          </a:p>
          <a:p>
            <a:pPr lvl="1"/>
            <a:r>
              <a:rPr lang="en-US" dirty="0"/>
              <a:t>Embryogenesis and organ development</a:t>
            </a:r>
          </a:p>
          <a:p>
            <a:pPr lvl="1"/>
            <a:r>
              <a:rPr lang="en-US" b="1" dirty="0"/>
              <a:t>Immune system</a:t>
            </a:r>
          </a:p>
          <a:p>
            <a:pPr lvl="1"/>
            <a:r>
              <a:rPr lang="en-US" dirty="0"/>
              <a:t>Behavior</a:t>
            </a:r>
          </a:p>
          <a:p>
            <a:r>
              <a:rPr lang="en-US" dirty="0"/>
              <a:t>Microbiome removal defects can be reversed upon reintroduction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3A1DEA-BB08-2A43-8EE4-8DFDD4521E0D}"/>
              </a:ext>
            </a:extLst>
          </p:cNvPr>
          <p:cNvGrpSpPr/>
          <p:nvPr/>
        </p:nvGrpSpPr>
        <p:grpSpPr>
          <a:xfrm>
            <a:off x="6843713" y="1971675"/>
            <a:ext cx="5214937" cy="3746659"/>
            <a:chOff x="6843713" y="1971675"/>
            <a:chExt cx="5214937" cy="37466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78E6F1-06A3-8542-86BF-6A4984FB2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3713" y="1971675"/>
              <a:ext cx="5023650" cy="346551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819E71-06DB-8848-BA42-48F5C4907FC0}"/>
                </a:ext>
              </a:extLst>
            </p:cNvPr>
            <p:cNvSpPr txBox="1"/>
            <p:nvPr/>
          </p:nvSpPr>
          <p:spPr>
            <a:xfrm>
              <a:off x="10815638" y="5472113"/>
              <a:ext cx="12430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Dobber et al. 1992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38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790E-3C4C-2541-B4F3-328D403B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ED82-F9A2-2546-AA7A-57110B04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513" cy="4351338"/>
          </a:xfrm>
        </p:spPr>
        <p:txBody>
          <a:bodyPr>
            <a:normAutofit/>
          </a:bodyPr>
          <a:lstStyle/>
          <a:p>
            <a:r>
              <a:rPr lang="en-US" dirty="0"/>
              <a:t>“Development is not complete without microbial interaction” – Gilbert 2016</a:t>
            </a:r>
          </a:p>
          <a:p>
            <a:pPr lvl="1"/>
            <a:r>
              <a:rPr lang="en-US" dirty="0"/>
              <a:t>Embryogenesis and organ development</a:t>
            </a:r>
          </a:p>
          <a:p>
            <a:pPr lvl="1"/>
            <a:r>
              <a:rPr lang="en-US" dirty="0"/>
              <a:t>Immune system</a:t>
            </a:r>
          </a:p>
          <a:p>
            <a:pPr lvl="1"/>
            <a:r>
              <a:rPr lang="en-US" b="1" dirty="0"/>
              <a:t>Behavior</a:t>
            </a:r>
          </a:p>
          <a:p>
            <a:r>
              <a:rPr lang="en-US" dirty="0"/>
              <a:t>Microbiome removal defects can be reversed upon reintroduction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025C8B-2987-024C-8BA6-E4DFE277DA7C}"/>
              </a:ext>
            </a:extLst>
          </p:cNvPr>
          <p:cNvGrpSpPr/>
          <p:nvPr/>
        </p:nvGrpSpPr>
        <p:grpSpPr>
          <a:xfrm>
            <a:off x="7215580" y="786766"/>
            <a:ext cx="4975971" cy="5811838"/>
            <a:chOff x="7200340" y="619126"/>
            <a:chExt cx="4975971" cy="58118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45BAE5-06FB-4B49-9BBD-75173D64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340" y="619126"/>
              <a:ext cx="4577042" cy="555783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6C4F7C-F691-F248-B9A0-EDBCB31CFA85}"/>
                </a:ext>
              </a:extLst>
            </p:cNvPr>
            <p:cNvSpPr txBox="1"/>
            <p:nvPr/>
          </p:nvSpPr>
          <p:spPr>
            <a:xfrm>
              <a:off x="10531288" y="6184743"/>
              <a:ext cx="16450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Desbonnet et al. 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145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790E-3C4C-2541-B4F3-328D403B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Developmental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5ED82-F9A2-2546-AA7A-57110B043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5513" cy="4351338"/>
          </a:xfrm>
        </p:spPr>
        <p:txBody>
          <a:bodyPr>
            <a:normAutofit/>
          </a:bodyPr>
          <a:lstStyle/>
          <a:p>
            <a:r>
              <a:rPr lang="en-US" dirty="0"/>
              <a:t>“Development is not complete without microbial interaction” – Gilbert 2016</a:t>
            </a:r>
          </a:p>
          <a:p>
            <a:pPr lvl="1"/>
            <a:r>
              <a:rPr lang="en-US" dirty="0"/>
              <a:t>Embryogenesis and organ development</a:t>
            </a:r>
          </a:p>
          <a:p>
            <a:pPr lvl="1"/>
            <a:r>
              <a:rPr lang="en-US" dirty="0"/>
              <a:t>Immune system</a:t>
            </a:r>
          </a:p>
          <a:p>
            <a:pPr lvl="1"/>
            <a:r>
              <a:rPr lang="en-US" b="1" dirty="0"/>
              <a:t>Behavior</a:t>
            </a:r>
          </a:p>
          <a:p>
            <a:r>
              <a:rPr lang="en-US" b="1" dirty="0"/>
              <a:t>Microbiome removal defects can be reversed upon reintroduction</a:t>
            </a:r>
          </a:p>
          <a:p>
            <a:pPr lvl="1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81BD7-9D34-2C43-BAF8-14093C144CCF}"/>
              </a:ext>
            </a:extLst>
          </p:cNvPr>
          <p:cNvGrpSpPr/>
          <p:nvPr/>
        </p:nvGrpSpPr>
        <p:grpSpPr>
          <a:xfrm>
            <a:off x="5951866" y="790576"/>
            <a:ext cx="6240134" cy="5811838"/>
            <a:chOff x="5936177" y="619126"/>
            <a:chExt cx="6240134" cy="58118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45BAE5-06FB-4B49-9BBD-75173D64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340" y="619126"/>
              <a:ext cx="4577042" cy="5557837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A34B4806-C183-B946-8B46-9ADD6C9AEF2F}"/>
                </a:ext>
              </a:extLst>
            </p:cNvPr>
            <p:cNvSpPr/>
            <p:nvPr/>
          </p:nvSpPr>
          <p:spPr>
            <a:xfrm>
              <a:off x="5936177" y="5343525"/>
              <a:ext cx="1085850" cy="371475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08C04D-794B-8D45-B874-1D9242C23A2A}"/>
                </a:ext>
              </a:extLst>
            </p:cNvPr>
            <p:cNvSpPr txBox="1"/>
            <p:nvPr/>
          </p:nvSpPr>
          <p:spPr>
            <a:xfrm>
              <a:off x="10531288" y="6184743"/>
              <a:ext cx="16450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Desbonnet et al. 2014</a:t>
              </a:r>
            </a:p>
          </p:txBody>
        </p:sp>
      </p:grp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7E7D7-D5E2-8A4D-AB39-C252A7E9ECC6}"/>
              </a:ext>
            </a:extLst>
          </p:cNvPr>
          <p:cNvSpPr/>
          <p:nvPr/>
        </p:nvSpPr>
        <p:spPr>
          <a:xfrm rot="15100813">
            <a:off x="10903170" y="5417437"/>
            <a:ext cx="1085850" cy="371475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8BDC-22ED-8D49-AD73-13913509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Symbionts and host speciation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BD7D-4792-1E4E-9EA5-1BB503CD04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53000" cy="4351338"/>
          </a:xfrm>
        </p:spPr>
        <p:txBody>
          <a:bodyPr/>
          <a:lstStyle/>
          <a:p>
            <a:r>
              <a:rPr lang="en-US" dirty="0"/>
              <a:t>Symbionts and microbiomes can strengthen reproductive isolation via (e.g.):</a:t>
            </a:r>
          </a:p>
          <a:p>
            <a:pPr lvl="1"/>
            <a:r>
              <a:rPr lang="en-US" b="1" dirty="0"/>
              <a:t>Cytoplasmic incompatibility (CI)</a:t>
            </a:r>
          </a:p>
          <a:p>
            <a:pPr lvl="2"/>
            <a:r>
              <a:rPr lang="en-US" dirty="0"/>
              <a:t>Post-mating issues</a:t>
            </a:r>
          </a:p>
          <a:p>
            <a:pPr lvl="1"/>
            <a:r>
              <a:rPr lang="en-US" dirty="0"/>
              <a:t>Behavioral isolation</a:t>
            </a:r>
          </a:p>
          <a:p>
            <a:pPr lvl="2"/>
            <a:r>
              <a:rPr lang="en-US" dirty="0"/>
              <a:t>Pre-mating issues</a:t>
            </a:r>
          </a:p>
          <a:p>
            <a:pPr lvl="2"/>
            <a:r>
              <a:rPr lang="en-US" dirty="0"/>
              <a:t>Reversible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165CE9B-6445-0C4E-83BB-7C40ECD68D58}"/>
              </a:ext>
            </a:extLst>
          </p:cNvPr>
          <p:cNvGrpSpPr/>
          <p:nvPr/>
        </p:nvGrpSpPr>
        <p:grpSpPr>
          <a:xfrm>
            <a:off x="5836920" y="1690688"/>
            <a:ext cx="6403612" cy="4925298"/>
            <a:chOff x="5773148" y="1676003"/>
            <a:chExt cx="6403612" cy="49252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D6BAB5-77D2-884E-A622-CF19E820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3148" y="1676003"/>
              <a:ext cx="6114051" cy="465058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3E50DD-F437-F04B-8FB3-3DE0EEA88768}"/>
                </a:ext>
              </a:extLst>
            </p:cNvPr>
            <p:cNvSpPr txBox="1"/>
            <p:nvPr/>
          </p:nvSpPr>
          <p:spPr>
            <a:xfrm>
              <a:off x="10256520" y="6355080"/>
              <a:ext cx="192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Brucker &amp; </a:t>
              </a:r>
              <a:r>
                <a:rPr lang="en-US" sz="1000" dirty="0" err="1"/>
                <a:t>Bordenstein</a:t>
              </a:r>
              <a:r>
                <a:rPr lang="en-US" sz="1000" dirty="0"/>
                <a:t> (2012)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10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8BDC-22ED-8D49-AD73-13913509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Symbionts and host speciation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E8AF94-D24E-804F-BBD6-4A5AD8E25EBA}"/>
              </a:ext>
            </a:extLst>
          </p:cNvPr>
          <p:cNvGrpSpPr/>
          <p:nvPr/>
        </p:nvGrpSpPr>
        <p:grpSpPr>
          <a:xfrm>
            <a:off x="6791324" y="1479413"/>
            <a:ext cx="4562476" cy="5269162"/>
            <a:chOff x="6019800" y="1509893"/>
            <a:chExt cx="4562476" cy="52691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185DE1-A9F8-CB4A-BBD2-8D9C36B5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800" y="1509893"/>
              <a:ext cx="4295607" cy="502121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1EB584-1A99-6644-BF58-CBE952F780A9}"/>
                </a:ext>
              </a:extLst>
            </p:cNvPr>
            <p:cNvSpPr txBox="1"/>
            <p:nvPr/>
          </p:nvSpPr>
          <p:spPr>
            <a:xfrm>
              <a:off x="9272589" y="6532834"/>
              <a:ext cx="13096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Sharon et al. 2010</a:t>
              </a:r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DFD3E4-DFDF-AB41-97A9-2F1686A808B9}"/>
              </a:ext>
            </a:extLst>
          </p:cNvPr>
          <p:cNvSpPr txBox="1">
            <a:spLocks/>
          </p:cNvSpPr>
          <p:nvPr/>
        </p:nvSpPr>
        <p:spPr>
          <a:xfrm>
            <a:off x="838200" y="1828549"/>
            <a:ext cx="48158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Symbionts and microbiomes can strengthen reproductive isolation via (e.g.):</a:t>
            </a:r>
          </a:p>
          <a:p>
            <a:pPr lvl="1"/>
            <a:r>
              <a:rPr lang="en-US" dirty="0"/>
              <a:t>Cytoplasmic incompatibility (CI)</a:t>
            </a:r>
          </a:p>
          <a:p>
            <a:pPr lvl="2"/>
            <a:r>
              <a:rPr lang="en-US" dirty="0"/>
              <a:t>Post-mating issues</a:t>
            </a:r>
          </a:p>
          <a:p>
            <a:pPr lvl="1"/>
            <a:r>
              <a:rPr lang="en-US" b="1" dirty="0"/>
              <a:t>Behavioral isolation</a:t>
            </a:r>
          </a:p>
          <a:p>
            <a:pPr lvl="2"/>
            <a:r>
              <a:rPr lang="en-US" dirty="0"/>
              <a:t>Pre-mating issues</a:t>
            </a:r>
          </a:p>
          <a:p>
            <a:pPr lvl="2"/>
            <a:r>
              <a:rPr lang="en-US" dirty="0"/>
              <a:t>Reversible</a:t>
            </a:r>
          </a:p>
        </p:txBody>
      </p:sp>
    </p:spTree>
    <p:extLst>
      <p:ext uri="{BB962C8B-B14F-4D97-AF65-F5344CB8AC3E}">
        <p14:creationId xmlns:p14="http://schemas.microsoft.com/office/powerpoint/2010/main" val="216605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signatures of host-symbiont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DC661-E053-5B44-9B13-1D30987A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70867" cy="4351338"/>
          </a:xfrm>
        </p:spPr>
        <p:txBody>
          <a:bodyPr/>
          <a:lstStyle/>
          <a:p>
            <a:r>
              <a:rPr lang="en-US" b="1" dirty="0"/>
              <a:t>Genome reorganization</a:t>
            </a:r>
          </a:p>
          <a:p>
            <a:pPr lvl="1"/>
            <a:r>
              <a:rPr lang="en-US" dirty="0"/>
              <a:t>Symbiont genome reduction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E17649-7778-1D40-9CA6-6EB723C9CBDE}"/>
              </a:ext>
            </a:extLst>
          </p:cNvPr>
          <p:cNvGrpSpPr/>
          <p:nvPr/>
        </p:nvGrpSpPr>
        <p:grpSpPr>
          <a:xfrm>
            <a:off x="4809066" y="1690688"/>
            <a:ext cx="7292314" cy="4859496"/>
            <a:chOff x="4643438" y="1690688"/>
            <a:chExt cx="7457942" cy="48594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6420B52-A029-8E4F-B8E4-18B19A1E5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3438" y="1690688"/>
              <a:ext cx="7357882" cy="461327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FDC7B9-83C3-B64F-A261-BFA557105336}"/>
                </a:ext>
              </a:extLst>
            </p:cNvPr>
            <p:cNvSpPr/>
            <p:nvPr/>
          </p:nvSpPr>
          <p:spPr>
            <a:xfrm>
              <a:off x="10807436" y="6303963"/>
              <a:ext cx="129394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(Boscaro et al. (2017)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32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signatures of host-symbiont interactions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A86468-0D2C-6241-88F8-A7644D7F457A}"/>
              </a:ext>
            </a:extLst>
          </p:cNvPr>
          <p:cNvGrpSpPr/>
          <p:nvPr/>
        </p:nvGrpSpPr>
        <p:grpSpPr>
          <a:xfrm>
            <a:off x="5334791" y="1454149"/>
            <a:ext cx="6492185" cy="5079644"/>
            <a:chOff x="5334791" y="1454149"/>
            <a:chExt cx="6492185" cy="5079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D3C707-4083-DA49-8D88-5712D97B8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791" y="1454149"/>
              <a:ext cx="6346033" cy="48355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5890B8-CB41-2B46-9413-2B0646FA56FA}"/>
                </a:ext>
              </a:extLst>
            </p:cNvPr>
            <p:cNvSpPr/>
            <p:nvPr/>
          </p:nvSpPr>
          <p:spPr>
            <a:xfrm>
              <a:off x="10449676" y="6287572"/>
              <a:ext cx="137730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Hansen &amp; Moran 2011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D3B9AF8-8EFA-8B49-95B1-A3E2322E50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2519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Genome reorganization</a:t>
            </a:r>
          </a:p>
          <a:p>
            <a:pPr lvl="1"/>
            <a:r>
              <a:rPr lang="en-US" dirty="0"/>
              <a:t>Symbiont genome reduction</a:t>
            </a:r>
          </a:p>
          <a:p>
            <a:r>
              <a:rPr lang="en-US" b="1" dirty="0"/>
              <a:t>Metabolic complementarity</a:t>
            </a:r>
          </a:p>
          <a:p>
            <a:pPr lvl="1"/>
            <a:r>
              <a:rPr lang="en-US" i="1" dirty="0"/>
              <a:t>Biosynthetic support</a:t>
            </a:r>
            <a:r>
              <a:rPr lang="en-US" dirty="0"/>
              <a:t>: the extent to which species A relies on the metabolic network of species B</a:t>
            </a:r>
          </a:p>
          <a:p>
            <a:pPr lvl="1"/>
            <a:r>
              <a:rPr lang="en-US" dirty="0">
                <a:hlinkClick r:id="rId4"/>
              </a:rPr>
              <a:t>NetCooperate</a:t>
            </a:r>
            <a:r>
              <a:rPr lang="en-US" baseline="300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89311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Genomic signatures of host-symbiont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DC661-E053-5B44-9B13-1D30987A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51960" cy="4351338"/>
          </a:xfrm>
        </p:spPr>
        <p:txBody>
          <a:bodyPr>
            <a:normAutofit/>
          </a:bodyPr>
          <a:lstStyle/>
          <a:p>
            <a:r>
              <a:rPr lang="en-US" dirty="0"/>
              <a:t>Genome reorganization</a:t>
            </a:r>
          </a:p>
          <a:p>
            <a:pPr lvl="1"/>
            <a:r>
              <a:rPr lang="en-US" dirty="0"/>
              <a:t>Symbiont genome reduction</a:t>
            </a:r>
          </a:p>
          <a:p>
            <a:r>
              <a:rPr lang="en-US" b="1" dirty="0"/>
              <a:t>Metabolic complementarity</a:t>
            </a:r>
          </a:p>
          <a:p>
            <a:pPr lvl="1"/>
            <a:r>
              <a:rPr lang="en-US" i="1" dirty="0"/>
              <a:t>Biosynthetic support</a:t>
            </a:r>
            <a:r>
              <a:rPr lang="en-US" dirty="0"/>
              <a:t>: the extent to which species A relies on the metabolic network of species B</a:t>
            </a:r>
          </a:p>
          <a:p>
            <a:pPr lvl="1"/>
            <a:r>
              <a:rPr lang="en-US" dirty="0">
                <a:hlinkClick r:id="rId3"/>
              </a:rPr>
              <a:t>NetCooperate</a:t>
            </a:r>
            <a:r>
              <a:rPr lang="en-US" baseline="30000" dirty="0"/>
              <a:t>26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7CF5F1-0F27-2449-81CD-4A5F36C9D042}"/>
              </a:ext>
            </a:extLst>
          </p:cNvPr>
          <p:cNvGrpSpPr/>
          <p:nvPr/>
        </p:nvGrpSpPr>
        <p:grpSpPr>
          <a:xfrm>
            <a:off x="5577840" y="1711960"/>
            <a:ext cx="6202680" cy="4548981"/>
            <a:chOff x="5577840" y="1529080"/>
            <a:chExt cx="6202680" cy="45489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0488A9-0375-DF4C-A546-2183D4E0C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840" y="1529080"/>
              <a:ext cx="6096000" cy="4318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A8FD40-92AF-1243-8D60-A160E95E2CDD}"/>
                </a:ext>
              </a:extLst>
            </p:cNvPr>
            <p:cNvSpPr txBox="1"/>
            <p:nvPr/>
          </p:nvSpPr>
          <p:spPr>
            <a:xfrm>
              <a:off x="10713720" y="5831840"/>
              <a:ext cx="1066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Wu et al. (2006)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4739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DAED3-6AF0-1D44-8302-7B3F759A4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913" y="6988175"/>
            <a:ext cx="7874000" cy="29591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EB2FF38F-9645-AB4A-8F0D-04ADA6F09C27}"/>
              </a:ext>
            </a:extLst>
          </p:cNvPr>
          <p:cNvGrpSpPr/>
          <p:nvPr/>
        </p:nvGrpSpPr>
        <p:grpSpPr>
          <a:xfrm>
            <a:off x="452879" y="1690688"/>
            <a:ext cx="11739120" cy="4914486"/>
            <a:chOff x="187127" y="1772804"/>
            <a:chExt cx="11739120" cy="49144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8066A3-0B76-F24F-ABB5-932C4FA21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7150" y="2439458"/>
              <a:ext cx="3956050" cy="395605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7F8AFAA-7D6D-DA42-B610-82E9B00CD1DE}"/>
                </a:ext>
              </a:extLst>
            </p:cNvPr>
            <p:cNvSpPr txBox="1"/>
            <p:nvPr/>
          </p:nvSpPr>
          <p:spPr>
            <a:xfrm>
              <a:off x="6524448" y="3980008"/>
              <a:ext cx="51487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Internal Node (ancestor species, speciation event)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3F38AC-B779-7F44-8489-2A8D3E21EE9E}"/>
                </a:ext>
              </a:extLst>
            </p:cNvPr>
            <p:cNvSpPr txBox="1"/>
            <p:nvPr/>
          </p:nvSpPr>
          <p:spPr>
            <a:xfrm>
              <a:off x="6524448" y="6164070"/>
              <a:ext cx="233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Root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3349F3-ABE5-9140-A10C-49C9E4B585B0}"/>
                </a:ext>
              </a:extLst>
            </p:cNvPr>
            <p:cNvSpPr txBox="1"/>
            <p:nvPr/>
          </p:nvSpPr>
          <p:spPr>
            <a:xfrm>
              <a:off x="6525126" y="5012233"/>
              <a:ext cx="54011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Branch (length matters in phylograms, not cladograms)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C1E11C-FCC7-484C-A521-EBF5A21E3F29}"/>
                </a:ext>
              </a:extLst>
            </p:cNvPr>
            <p:cNvSpPr txBox="1"/>
            <p:nvPr/>
          </p:nvSpPr>
          <p:spPr>
            <a:xfrm>
              <a:off x="911675" y="1772804"/>
              <a:ext cx="233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Outgroup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95F826-D09F-0941-9723-DFCA75F7CD30}"/>
                </a:ext>
              </a:extLst>
            </p:cNvPr>
            <p:cNvSpPr txBox="1"/>
            <p:nvPr/>
          </p:nvSpPr>
          <p:spPr>
            <a:xfrm>
              <a:off x="6525127" y="2668317"/>
              <a:ext cx="38228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Terminal Node, or Leaf (present day species)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B6D4DB0-5228-6549-A26F-C7979DF69990}"/>
                </a:ext>
              </a:extLst>
            </p:cNvPr>
            <p:cNvSpPr/>
            <p:nvPr/>
          </p:nvSpPr>
          <p:spPr>
            <a:xfrm>
              <a:off x="1553178" y="3224213"/>
              <a:ext cx="207889" cy="2058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22275B3-A467-484F-8B87-50B035763A6E}"/>
                </a:ext>
              </a:extLst>
            </p:cNvPr>
            <p:cNvSpPr/>
            <p:nvPr/>
          </p:nvSpPr>
          <p:spPr>
            <a:xfrm>
              <a:off x="2622322" y="3224213"/>
              <a:ext cx="207889" cy="2058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C0AD524-F113-D047-988B-36CCDD1E8A27}"/>
                </a:ext>
              </a:extLst>
            </p:cNvPr>
            <p:cNvSpPr/>
            <p:nvPr/>
          </p:nvSpPr>
          <p:spPr>
            <a:xfrm>
              <a:off x="3674532" y="3224213"/>
              <a:ext cx="207889" cy="2058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16F7A3-3C43-FE49-8089-3E2EA54B8A54}"/>
                </a:ext>
              </a:extLst>
            </p:cNvPr>
            <p:cNvSpPr/>
            <p:nvPr/>
          </p:nvSpPr>
          <p:spPr>
            <a:xfrm>
              <a:off x="4729091" y="3224212"/>
              <a:ext cx="207889" cy="2058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4CEF109-8136-6B4F-8AF1-44CBF96AB438}"/>
                </a:ext>
              </a:extLst>
            </p:cNvPr>
            <p:cNvSpPr/>
            <p:nvPr/>
          </p:nvSpPr>
          <p:spPr>
            <a:xfrm>
              <a:off x="2489591" y="5371625"/>
              <a:ext cx="207889" cy="2058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2DEB305-8F06-2A4D-9E8B-5930E4410B62}"/>
                </a:ext>
              </a:extLst>
            </p:cNvPr>
            <p:cNvSpPr/>
            <p:nvPr/>
          </p:nvSpPr>
          <p:spPr>
            <a:xfrm>
              <a:off x="3415844" y="4672277"/>
              <a:ext cx="207889" cy="20584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2056ED-0944-5C4C-8873-3A34A642B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6658" y="3980008"/>
              <a:ext cx="215900" cy="2159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C7C2A0-26AA-2F4C-AC30-41808D11C8DA}"/>
                </a:ext>
              </a:extLst>
            </p:cNvPr>
            <p:cNvSpPr txBox="1"/>
            <p:nvPr/>
          </p:nvSpPr>
          <p:spPr>
            <a:xfrm>
              <a:off x="3047068" y="1783561"/>
              <a:ext cx="233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Ingroup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3C3D903-AA65-DF4F-8972-F603F22F1E9E}"/>
                </a:ext>
              </a:extLst>
            </p:cNvPr>
            <p:cNvCxnSpPr/>
            <p:nvPr/>
          </p:nvCxnSpPr>
          <p:spPr>
            <a:xfrm>
              <a:off x="1341120" y="2317538"/>
              <a:ext cx="65232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9414CDC-E0F7-E941-B0BF-404E96861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3535" y="2317538"/>
              <a:ext cx="234344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5F954F-FC42-C342-A9A4-2614628038E3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5074091" y="3145371"/>
              <a:ext cx="1451036" cy="1748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FB63507-C4CF-8E48-8017-8A32C3E6BFC2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4432558" y="4177595"/>
              <a:ext cx="2091890" cy="27946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B8D9FC1-64A3-A845-A88F-8BE75BC9559E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3623736" y="5230383"/>
              <a:ext cx="2901390" cy="2589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F374DF2-1C13-BE48-9E40-790EFBF74580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2726266" y="5977574"/>
              <a:ext cx="3798182" cy="4481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06195F3-143F-6D4A-B477-941ECB7D77B7}"/>
                </a:ext>
              </a:extLst>
            </p:cNvPr>
            <p:cNvCxnSpPr/>
            <p:nvPr/>
          </p:nvCxnSpPr>
          <p:spPr>
            <a:xfrm flipV="1">
              <a:off x="718722" y="2649616"/>
              <a:ext cx="0" cy="353573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FD031D2-5B8A-9E4A-81FD-D53BC70C7354}"/>
                </a:ext>
              </a:extLst>
            </p:cNvPr>
            <p:cNvSpPr txBox="1"/>
            <p:nvPr/>
          </p:nvSpPr>
          <p:spPr>
            <a:xfrm rot="16200000">
              <a:off x="-1017347" y="4155872"/>
              <a:ext cx="2932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Evolutionary Time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77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D80B-1968-6648-BEDB-49F2806D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C886D-3A64-0848-8147-EE0806BCC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864100" cy="4740275"/>
          </a:xfrm>
        </p:spPr>
        <p:txBody>
          <a:bodyPr>
            <a:normAutofit/>
          </a:bodyPr>
          <a:lstStyle/>
          <a:p>
            <a:r>
              <a:rPr lang="en-US" dirty="0"/>
              <a:t>What is symbiosis?</a:t>
            </a:r>
          </a:p>
          <a:p>
            <a:r>
              <a:rPr lang="en-US" dirty="0"/>
              <a:t>Developmental symbiosis</a:t>
            </a:r>
          </a:p>
          <a:p>
            <a:r>
              <a:rPr lang="en-US" dirty="0"/>
              <a:t>Symbiosis and speciation</a:t>
            </a:r>
          </a:p>
          <a:p>
            <a:r>
              <a:rPr lang="en-US" dirty="0"/>
              <a:t>Genomic signatures of symbiosis</a:t>
            </a:r>
          </a:p>
          <a:p>
            <a:r>
              <a:rPr lang="en-US" dirty="0"/>
              <a:t>Some basics for next week’s 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BE42B-A9B2-F743-A607-5581000B7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" r="42292"/>
          <a:stretch/>
        </p:blipFill>
        <p:spPr>
          <a:xfrm>
            <a:off x="5791200" y="1322388"/>
            <a:ext cx="5958419" cy="46386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667050-E7B9-E147-BD50-B03FC3A791B1}"/>
              </a:ext>
            </a:extLst>
          </p:cNvPr>
          <p:cNvSpPr txBox="1"/>
          <p:nvPr/>
        </p:nvSpPr>
        <p:spPr>
          <a:xfrm>
            <a:off x="5702300" y="5961062"/>
            <a:ext cx="62301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-25000" dirty="0"/>
              <a:t>Credit: Jaroslaw Stolarski, Polish Academy of Sciences, and Isabelle Domart-Coulon, National Museum of Natural History</a:t>
            </a:r>
          </a:p>
        </p:txBody>
      </p:sp>
    </p:spTree>
    <p:extLst>
      <p:ext uri="{BB962C8B-B14F-4D97-AF65-F5344CB8AC3E}">
        <p14:creationId xmlns:p14="http://schemas.microsoft.com/office/powerpoint/2010/main" val="760161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Phylogenetic Tree Basics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3A54967-508E-1F43-AAD4-D6D2C75F5D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US" b="1" dirty="0"/>
              <a:t>Monophyly</a:t>
            </a:r>
          </a:p>
          <a:p>
            <a:pPr marL="742950" lvl="1" indent="-285750"/>
            <a:r>
              <a:rPr lang="en-US" dirty="0"/>
              <a:t>A group that includes a common ancestor and contains all descendants of that ancestor</a:t>
            </a:r>
          </a:p>
          <a:p>
            <a:pPr marL="285750" indent="-285750"/>
            <a:r>
              <a:rPr lang="en-US" b="1" dirty="0"/>
              <a:t>Paraphyly</a:t>
            </a:r>
          </a:p>
          <a:p>
            <a:pPr marL="742950" lvl="1" indent="-285750"/>
            <a:r>
              <a:rPr lang="en-US" dirty="0"/>
              <a:t>A group that includes a common ancestor but DOES NOT contain all descendants of that ancestor</a:t>
            </a:r>
            <a:endParaRPr lang="en-US" b="1" dirty="0"/>
          </a:p>
          <a:p>
            <a:pPr marL="285750" indent="-285750"/>
            <a:r>
              <a:rPr lang="en-US" b="1" dirty="0"/>
              <a:t>Polyphyly</a:t>
            </a:r>
          </a:p>
          <a:p>
            <a:pPr marL="742950" lvl="1" indent="-285750"/>
            <a:r>
              <a:rPr lang="en-US" dirty="0"/>
              <a:t>A group that is not defined by a common ancestor 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1D20E3-7788-2F48-AE35-356B52BA320B}"/>
              </a:ext>
            </a:extLst>
          </p:cNvPr>
          <p:cNvSpPr/>
          <p:nvPr/>
        </p:nvSpPr>
        <p:spPr>
          <a:xfrm>
            <a:off x="6163735" y="1892194"/>
            <a:ext cx="304800" cy="326073"/>
          </a:xfrm>
          <a:prstGeom prst="rect">
            <a:avLst/>
          </a:prstGeom>
          <a:solidFill>
            <a:srgbClr val="FFFC9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44603F-EE8A-384E-8C36-E32012EC7644}"/>
              </a:ext>
            </a:extLst>
          </p:cNvPr>
          <p:cNvSpPr/>
          <p:nvPr/>
        </p:nvSpPr>
        <p:spPr>
          <a:xfrm>
            <a:off x="6163735" y="4981344"/>
            <a:ext cx="304800" cy="326073"/>
          </a:xfrm>
          <a:prstGeom prst="rect">
            <a:avLst/>
          </a:prstGeom>
          <a:solidFill>
            <a:srgbClr val="FC0F1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C2BD04-250F-8B44-BF39-AC576145BC42}"/>
              </a:ext>
            </a:extLst>
          </p:cNvPr>
          <p:cNvSpPr/>
          <p:nvPr/>
        </p:nvSpPr>
        <p:spPr>
          <a:xfrm>
            <a:off x="6163735" y="3436769"/>
            <a:ext cx="304800" cy="326073"/>
          </a:xfrm>
          <a:prstGeom prst="rect">
            <a:avLst/>
          </a:prstGeom>
          <a:solidFill>
            <a:srgbClr val="2AEFF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F00144-B29E-8449-829E-787146C89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56" y="1801228"/>
            <a:ext cx="5085544" cy="46397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5070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Orthologs and Paralogs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EC6F-427B-184C-AF5F-B046B83BA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Homologs</a:t>
            </a:r>
          </a:p>
          <a:p>
            <a:pPr lvl="1"/>
            <a:r>
              <a:rPr lang="en-US" dirty="0"/>
              <a:t>Genes that share common ancestry</a:t>
            </a:r>
          </a:p>
          <a:p>
            <a:r>
              <a:rPr lang="en-US" dirty="0"/>
              <a:t>Orthologs</a:t>
            </a:r>
          </a:p>
          <a:p>
            <a:pPr lvl="1"/>
            <a:r>
              <a:rPr lang="en-US" dirty="0"/>
              <a:t>Homologous genes found in different species, result of speciation event</a:t>
            </a:r>
          </a:p>
          <a:p>
            <a:r>
              <a:rPr lang="en-US" dirty="0"/>
              <a:t>Paralogs</a:t>
            </a:r>
          </a:p>
          <a:p>
            <a:pPr lvl="1"/>
            <a:r>
              <a:rPr lang="en-US" dirty="0"/>
              <a:t>Homologous genes, result of gene duplication event.</a:t>
            </a:r>
          </a:p>
          <a:p>
            <a:endParaRPr lang="en-US" b="1" dirty="0"/>
          </a:p>
          <a:p>
            <a:r>
              <a:rPr lang="en-US" dirty="0"/>
              <a:t>Distinguishing between orthologs or paralogs is important because:</a:t>
            </a:r>
          </a:p>
          <a:p>
            <a:pPr lvl="1"/>
            <a:r>
              <a:rPr lang="en-US" dirty="0"/>
              <a:t>Paralogs mess up assembly and mapping</a:t>
            </a:r>
          </a:p>
          <a:p>
            <a:pPr lvl="1"/>
            <a:r>
              <a:rPr lang="en-US" dirty="0"/>
              <a:t>Orthologs help determine function in unknown genes</a:t>
            </a:r>
          </a:p>
          <a:p>
            <a:pPr lvl="1"/>
            <a:r>
              <a:rPr lang="en-US" dirty="0"/>
              <a:t>Divergence patterns may differ between the two</a:t>
            </a:r>
          </a:p>
          <a:p>
            <a:pPr lvl="1"/>
            <a:r>
              <a:rPr lang="en-US" dirty="0"/>
              <a:t>You’ll want orthologs only for certain analyses (anything phylogenetic, synteny,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183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Transposable elements (just a couple)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D1FE55-1819-464D-A6FD-3CFF6484F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Long interspersed nuclear elements (LINEs)</a:t>
            </a:r>
          </a:p>
          <a:p>
            <a:pPr lvl="1"/>
            <a:r>
              <a:rPr lang="en-US" dirty="0"/>
              <a:t>Up to 7000 bp </a:t>
            </a:r>
          </a:p>
          <a:p>
            <a:pPr lvl="1"/>
            <a:r>
              <a:rPr lang="en-US" dirty="0"/>
              <a:t>~21% of human genome</a:t>
            </a:r>
            <a:r>
              <a:rPr lang="en-US" baseline="30000" dirty="0"/>
              <a:t>22</a:t>
            </a:r>
          </a:p>
          <a:p>
            <a:pPr lvl="1"/>
            <a:r>
              <a:rPr lang="en-US" dirty="0"/>
              <a:t>Encode own reverse transcriptase</a:t>
            </a:r>
          </a:p>
          <a:p>
            <a:r>
              <a:rPr lang="en-US" dirty="0"/>
              <a:t>Short interspersed nuclear elements (SINEs)</a:t>
            </a:r>
          </a:p>
          <a:p>
            <a:pPr lvl="1"/>
            <a:r>
              <a:rPr lang="en-US" dirty="0"/>
              <a:t>80-500 bp</a:t>
            </a:r>
          </a:p>
          <a:p>
            <a:pPr lvl="1"/>
            <a:r>
              <a:rPr lang="en-US" dirty="0"/>
              <a:t>~13% of human genome</a:t>
            </a:r>
            <a:r>
              <a:rPr lang="en-US" baseline="30000" dirty="0"/>
              <a:t>22</a:t>
            </a:r>
          </a:p>
          <a:p>
            <a:pPr lvl="1"/>
            <a:r>
              <a:rPr lang="en-US" dirty="0"/>
              <a:t>Do not encode own reverse transcriptase</a:t>
            </a:r>
          </a:p>
          <a:p>
            <a:pPr lvl="1"/>
            <a:endParaRPr lang="en-US" dirty="0"/>
          </a:p>
          <a:p>
            <a:r>
              <a:rPr lang="en-US" dirty="0"/>
              <a:t>Associated with many genetic diseases</a:t>
            </a:r>
            <a:r>
              <a:rPr lang="en-US" baseline="30000" dirty="0"/>
              <a:t>23</a:t>
            </a:r>
          </a:p>
          <a:p>
            <a:r>
              <a:rPr lang="en-US" dirty="0"/>
              <a:t>Major factors in genomic evolution</a:t>
            </a:r>
            <a:r>
              <a:rPr lang="en-US" baseline="30000" dirty="0"/>
              <a:t>24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8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Synteny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EC6F-427B-184C-AF5F-B046B83BA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3124200"/>
            <a:ext cx="11353800" cy="379475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Synteny: conservation of gene order in different species.</a:t>
            </a:r>
          </a:p>
          <a:p>
            <a:pPr lvl="1"/>
            <a:r>
              <a:rPr lang="en-US" dirty="0"/>
              <a:t>Why do we care?</a:t>
            </a:r>
          </a:p>
          <a:p>
            <a:pPr lvl="2"/>
            <a:r>
              <a:rPr lang="en-US" dirty="0"/>
              <a:t>Synteny can provide information about functional importance of gene co-localization</a:t>
            </a:r>
          </a:p>
          <a:p>
            <a:pPr lvl="2"/>
            <a:r>
              <a:rPr lang="en-US" dirty="0"/>
              <a:t>Important in establishing </a:t>
            </a:r>
            <a:r>
              <a:rPr lang="en-US" dirty="0" err="1"/>
              <a:t>orthology</a:t>
            </a:r>
            <a:r>
              <a:rPr lang="en-US" dirty="0"/>
              <a:t> in unknown genes</a:t>
            </a:r>
          </a:p>
          <a:p>
            <a:pPr lvl="2"/>
            <a:r>
              <a:rPr lang="en-US" dirty="0" err="1"/>
              <a:t>Syntenic</a:t>
            </a:r>
            <a:r>
              <a:rPr lang="en-US" dirty="0"/>
              <a:t> patterns can be used as characters for phylogenetic analysis</a:t>
            </a:r>
          </a:p>
          <a:p>
            <a:pPr lvl="1"/>
            <a:r>
              <a:rPr lang="en-US" dirty="0"/>
              <a:t>Some tools for analysis and visualization</a:t>
            </a:r>
          </a:p>
          <a:p>
            <a:pPr lvl="2"/>
            <a:r>
              <a:rPr lang="en-US" dirty="0">
                <a:hlinkClick r:id="rId3"/>
              </a:rPr>
              <a:t>Synima</a:t>
            </a:r>
            <a:r>
              <a:rPr lang="en-US" dirty="0"/>
              <a:t> (visualization)</a:t>
            </a:r>
          </a:p>
          <a:p>
            <a:pPr lvl="2"/>
            <a:r>
              <a:rPr lang="en-US" dirty="0">
                <a:hlinkClick r:id="rId4"/>
              </a:rPr>
              <a:t>Synmap</a:t>
            </a:r>
            <a:r>
              <a:rPr lang="en-US" dirty="0"/>
              <a:t> (web client; max 3 species)</a:t>
            </a:r>
          </a:p>
          <a:p>
            <a:pPr lvl="2"/>
            <a:r>
              <a:rPr lang="en-US" dirty="0">
                <a:hlinkClick r:id="rId5"/>
              </a:rPr>
              <a:t>Circos</a:t>
            </a:r>
            <a:r>
              <a:rPr lang="en-US" dirty="0"/>
              <a:t> (visualization)</a:t>
            </a:r>
          </a:p>
          <a:p>
            <a:pPr lvl="2"/>
            <a:r>
              <a:rPr lang="en-US" dirty="0" err="1">
                <a:hlinkClick r:id="rId6"/>
              </a:rPr>
              <a:t>Sibelia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6B34E-3A05-9140-90ED-C627D38C1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0360" y="365125"/>
            <a:ext cx="9159240" cy="25548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61FC3C-CE56-3447-A8E4-977785B244E3}"/>
              </a:ext>
            </a:extLst>
          </p:cNvPr>
          <p:cNvSpPr txBox="1"/>
          <p:nvPr/>
        </p:nvSpPr>
        <p:spPr>
          <a:xfrm>
            <a:off x="6515100" y="1341120"/>
            <a:ext cx="4640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8"/>
              </a:rPr>
              <a:t>https://genomevolution.org/wiki/images/4/4c/Gevo-synteny.png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4771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E17EF-6DFF-2849-A860-9028987E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 next week (3/26)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DC661-E053-5B44-9B13-1D30987AE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1300" cy="4351338"/>
          </a:xfrm>
        </p:spPr>
        <p:txBody>
          <a:bodyPr/>
          <a:lstStyle/>
          <a:p>
            <a:r>
              <a:rPr lang="en-US" dirty="0"/>
              <a:t>Belcaid et al. (2018)</a:t>
            </a:r>
          </a:p>
          <a:p>
            <a:r>
              <a:rPr lang="en-US" dirty="0"/>
              <a:t>Hansen &amp; Moran (2011)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78FC0-7099-AB4C-8415-1E200AFB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035464"/>
            <a:ext cx="6965137" cy="39316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1223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1797-6B08-5248-AFC3-6D1076D9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200400" cy="92868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6EC16-717F-F34F-AA69-69F6A9F3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8688"/>
            <a:ext cx="121920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Boucias, D. G., Kariithi, H. M., Bourtzis, K., Schneider, D. I., Kelley, K., Miller, W. J., ... &amp; Abd-Alla, A. M. (2013). Transgenerational transmission of the Glossina pallidipes hytrosavirus depends on the presence of a functional symbiome. 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PLoS One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(4), e61150.</a:t>
            </a: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Bright, M., &amp; Bulgheresi, S. (2010). A complex journey: transmission of microbial symbionts.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Nature Reviews Microbiology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(3), 218–230.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https://doi.org/10.1038/nrmicro2262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Brooks, A. W., Kohl, K. D., Brucker, R. M., van Opstal, E. J., &amp; Bordenstein, S. R. (2016). Phylosymbiosis: Relationships and Functional Effects of Microbial Communities across Host Evolutionary History.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PLOS Biology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(11), e2000225.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https://doi.org/10.1371/journal.pbio.2000225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/>
              <a:t>Brucker, R. M., &amp; </a:t>
            </a:r>
            <a:r>
              <a:rPr lang="en-US" sz="1000" dirty="0" err="1"/>
              <a:t>Bordenstein</a:t>
            </a:r>
            <a:r>
              <a:rPr lang="en-US" sz="1000" dirty="0"/>
              <a:t>, S. R. (2012). Speciation by symbiosis. </a:t>
            </a:r>
            <a:r>
              <a:rPr lang="en-US" sz="1000" i="1" dirty="0"/>
              <a:t>Trends in Ecology &amp; Evolution</a:t>
            </a:r>
            <a:r>
              <a:rPr lang="en-US" sz="1000" dirty="0"/>
              <a:t>, </a:t>
            </a:r>
            <a:r>
              <a:rPr lang="en-US" sz="1000" i="1" dirty="0"/>
              <a:t>27</a:t>
            </a:r>
            <a:r>
              <a:rPr lang="en-US" sz="1000" dirty="0"/>
              <a:t>(8), 443–451. </a:t>
            </a:r>
            <a:r>
              <a:rPr lang="en-US" sz="1000" dirty="0">
                <a:hlinkClick r:id="rId4"/>
              </a:rPr>
              <a:t>https://doi.org/10.1016/j.tree.2012.03.011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Brucker, R. M., &amp; Bordenstein, S. R. (2013). The capacious hologenome.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Zoology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116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(5), 260–261.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https://doi.org/10.1016/j.zool.2013.08.003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Douglas, A. E., &amp; Werren, J. H. (2016). Holes in the Hologenome: Why Host-Microbe Symbioses Are Not Holobionts.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MBio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(2).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https://doi.org/10.1128/mBio.02099-15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Duperron, S. (2017).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Microbial Symbioses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. v.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https://doi.org/10.1016/B978-1-78548-220-5.50001-5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/>
              <a:t>Fisher, R. M., Henry, L. M., Cornwallis, C. K., Kiers, E. T., &amp; West, S. A. (2017). The evolution of host-symbiont dependence. </a:t>
            </a:r>
            <a:r>
              <a:rPr lang="en-US" sz="1000" i="1" dirty="0"/>
              <a:t>Nature Communications</a:t>
            </a:r>
            <a:r>
              <a:rPr lang="en-US" sz="1000" dirty="0"/>
              <a:t>, </a:t>
            </a:r>
            <a:r>
              <a:rPr lang="en-US" sz="1000" i="1" dirty="0"/>
              <a:t>8</a:t>
            </a:r>
            <a:r>
              <a:rPr lang="en-US" sz="1000" dirty="0"/>
              <a:t>, 15973. </a:t>
            </a:r>
            <a:r>
              <a:rPr lang="en-US" sz="1000" dirty="0">
                <a:hlinkClick r:id="rId8"/>
              </a:rPr>
              <a:t>https://doi.org/10.1038/ncomms15973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Franzenburg, S., Fraune, S., Altrock, P. M., Künzel, S., Baines, J. F., Traulsen, A., &amp; Bosch, T. C. (2013). Bacterial colonization of Hydra hatchlings follows a robust temporal pattern. 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The ISME journal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 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(4), 781.</a:t>
            </a: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Hansen, A. K., &amp; Moran, N. A. (2011). Aphid genome expression reveals host-symbiont cooperation in the production of amino acids.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Proceedings of the National Academy of Sciences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108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(7), 2849–2854.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https://doi.org/10.1073/pnas.1013465108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baseline="30000" dirty="0"/>
              <a:t>22</a:t>
            </a:r>
            <a:r>
              <a:rPr lang="en-US" sz="1000" dirty="0"/>
              <a:t>International Human Genome Sequencing Consortium. (2001). Initial sequencing and analysis of the human genome. </a:t>
            </a:r>
            <a:r>
              <a:rPr lang="en-US" sz="1000" i="1" dirty="0"/>
              <a:t>Nature</a:t>
            </a:r>
            <a:r>
              <a:rPr lang="en-US" sz="1000" dirty="0"/>
              <a:t>, </a:t>
            </a:r>
            <a:r>
              <a:rPr lang="en-US" sz="1000" i="1" dirty="0"/>
              <a:t>409</a:t>
            </a:r>
            <a:r>
              <a:rPr lang="en-US" sz="1000" dirty="0"/>
              <a:t>(6822), 860.</a:t>
            </a:r>
          </a:p>
          <a:p>
            <a:pPr marL="0" indent="0">
              <a:buNone/>
            </a:pPr>
            <a:r>
              <a:rPr lang="en-US" sz="1000" dirty="0" err="1"/>
              <a:t>Kazazian</a:t>
            </a:r>
            <a:r>
              <a:rPr lang="en-US" sz="1000" dirty="0"/>
              <a:t>, H. H. (2004). Mobile Elements: Drivers of Genome Evolution. </a:t>
            </a:r>
            <a:r>
              <a:rPr lang="en-US" sz="1000" i="1" dirty="0"/>
              <a:t>Science</a:t>
            </a:r>
            <a:r>
              <a:rPr lang="en-US" sz="1000" dirty="0"/>
              <a:t>, </a:t>
            </a:r>
            <a:r>
              <a:rPr lang="en-US" sz="1000" i="1" dirty="0"/>
              <a:t>303</a:t>
            </a:r>
            <a:r>
              <a:rPr lang="en-US" sz="1000" dirty="0"/>
              <a:t>(5664), 1626–1632. </a:t>
            </a:r>
            <a:r>
              <a:rPr lang="en-US" sz="1000" dirty="0">
                <a:hlinkClick r:id="rId10"/>
              </a:rPr>
              <a:t>https://doi.org/10.1126/science.1089670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Keeling, P. J. (2010). The endosymbiotic origin, diversification and fate of plastids.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Philosophical Transactions of the Royal Society B: Biological Sciences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365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(1541), 729–748.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https://doi.org/10.1098/rstb.2009.0103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McFall-Ngai, M. (2014). Divining the Essence of Symbiosis: Insights from the Squid-Vibrio Model.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PLoS Biology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(2), e1001783.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https://doi.org/10.1371/journal.pbio.1001783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/>
              <a:t>Landmann, F., Foster, J. M., Michalski, M. L., Slatko, B. E., &amp; Sullivan, W. (2014). Co-evolution between an endosymbiont and its nematode host: Wolbachia asymmetric posterior localization and AP polarity establishment. </a:t>
            </a:r>
            <a:r>
              <a:rPr lang="en-US" sz="1000" i="1" dirty="0"/>
              <a:t>PLoS neglected tropical diseases</a:t>
            </a:r>
            <a:r>
              <a:rPr lang="en-US" sz="1000" dirty="0"/>
              <a:t>, </a:t>
            </a:r>
            <a:r>
              <a:rPr lang="en-US" sz="1000" i="1" dirty="0"/>
              <a:t>8</a:t>
            </a:r>
            <a:r>
              <a:rPr lang="en-US" sz="1000" dirty="0"/>
              <a:t>(8), e3096.</a:t>
            </a:r>
          </a:p>
          <a:p>
            <a:pPr marL="0" indent="0">
              <a:buNone/>
            </a:pPr>
            <a:r>
              <a:rPr lang="en-US" sz="1000" baseline="30000" dirty="0"/>
              <a:t>26</a:t>
            </a:r>
            <a:r>
              <a:rPr lang="en-US" sz="1000" dirty="0"/>
              <a:t>Levy, R., </a:t>
            </a:r>
            <a:r>
              <a:rPr lang="en-US" sz="1000" dirty="0" err="1"/>
              <a:t>Carr</a:t>
            </a:r>
            <a:r>
              <a:rPr lang="en-US" sz="1000" dirty="0"/>
              <a:t>, R., </a:t>
            </a:r>
            <a:r>
              <a:rPr lang="en-US" sz="1000" dirty="0" err="1"/>
              <a:t>Kreimer</a:t>
            </a:r>
            <a:r>
              <a:rPr lang="en-US" sz="1000" dirty="0"/>
              <a:t>, A., </a:t>
            </a:r>
            <a:r>
              <a:rPr lang="en-US" sz="1000" dirty="0" err="1"/>
              <a:t>Freilich</a:t>
            </a:r>
            <a:r>
              <a:rPr lang="en-US" sz="1000" dirty="0"/>
              <a:t>, S., &amp; </a:t>
            </a:r>
            <a:r>
              <a:rPr lang="en-US" sz="1000" dirty="0" err="1"/>
              <a:t>Borenstein</a:t>
            </a:r>
            <a:r>
              <a:rPr lang="en-US" sz="1000" dirty="0"/>
              <a:t>, E. (2015). </a:t>
            </a:r>
            <a:r>
              <a:rPr lang="en-US" sz="1000" dirty="0" err="1"/>
              <a:t>NetCooperate</a:t>
            </a:r>
            <a:r>
              <a:rPr lang="en-US" sz="1000" dirty="0"/>
              <a:t>: a network-based tool for inferring host-microbe and microbe-microbe cooperation. </a:t>
            </a:r>
            <a:r>
              <a:rPr lang="en-US" sz="1000" i="1" dirty="0"/>
              <a:t>BMC Bioinformatics</a:t>
            </a:r>
            <a:r>
              <a:rPr lang="en-US" sz="1000" dirty="0"/>
              <a:t>, </a:t>
            </a:r>
            <a:r>
              <a:rPr lang="en-US" sz="1000" i="1" dirty="0"/>
              <a:t>16</a:t>
            </a:r>
            <a:r>
              <a:rPr lang="en-US" sz="1000" dirty="0"/>
              <a:t>(1). </a:t>
            </a:r>
            <a:r>
              <a:rPr lang="en-US" sz="1000" dirty="0">
                <a:hlinkClick r:id="rId13"/>
              </a:rPr>
              <a:t>https://doi.org/10.1186/s12859-015-0588-y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Padilla-Gamiño, J. L., Pochon, X., Bird, C., Concepcion, G. T., &amp; Gates, R. D. (2012). From Parent to Gamete: Vertical Transmission of Symbiodinium (Dinophyceae) ITS2 Sequence Assemblages in the Reef Building Coral Montipora capitata.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PLoS ONE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(6), e38440.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https://doi.org/10.1371/journal.pone.0038440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Zilber-Rosenberg, I., &amp; Rosenberg, E. (2008). Role of microorganisms in the evolution of animals and plants: the hologenome theory of evolution.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FEMS Microbiology Reviews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000" i="1" dirty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(5), 723–735. 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  <a:hlinkClick r:id="rId15"/>
              </a:rPr>
              <a:t>https://doi.org/10.1111/j.1574-6976.2008.00123.x</a:t>
            </a: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55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7605-4FF1-634C-BF3D-BAF954AE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50127-0B71-C346-A2C7-292CD4AF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959"/>
            <a:ext cx="7705725" cy="50258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Symbiosis: “A close and long-lasting association between two or more organisms of different species”</a:t>
            </a:r>
            <a:endParaRPr lang="en-US" dirty="0"/>
          </a:p>
          <a:p>
            <a:r>
              <a:rPr lang="en-US" dirty="0"/>
              <a:t>Modes of symbiosis</a:t>
            </a:r>
          </a:p>
          <a:p>
            <a:pPr lvl="1"/>
            <a:r>
              <a:rPr lang="en-US" dirty="0"/>
              <a:t>Mutualism (+,+)</a:t>
            </a:r>
          </a:p>
          <a:p>
            <a:pPr lvl="1"/>
            <a:r>
              <a:rPr lang="en-US" dirty="0"/>
              <a:t>Parasitism (+,-)</a:t>
            </a:r>
          </a:p>
          <a:p>
            <a:pPr lvl="1"/>
            <a:r>
              <a:rPr lang="en-US" dirty="0"/>
              <a:t>Commensalism (+,0)</a:t>
            </a:r>
          </a:p>
          <a:p>
            <a:r>
              <a:rPr lang="en-US" dirty="0"/>
              <a:t>Symbiosis is defined differently by different researchers and fields of study. The threshold between close association and symbiosis is artificial/operational, and varying criteria are considered, including duration of relationship, genomic interaction, and development of synergistic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A3F30-3585-C944-916C-55C6492C5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61730" y="2378136"/>
            <a:ext cx="6101450" cy="207542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6DA7B-6857-B942-B534-0B994F6A70C8}"/>
              </a:ext>
            </a:extLst>
          </p:cNvPr>
          <p:cNvSpPr txBox="1"/>
          <p:nvPr/>
        </p:nvSpPr>
        <p:spPr>
          <a:xfrm>
            <a:off x="10271957" y="6466576"/>
            <a:ext cx="1437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McFall-Ngai M (2014)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99F87-115B-BD4E-8873-E0D6530B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2641600"/>
            <a:ext cx="2731486" cy="13906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430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2FB4-D6A2-F24A-A375-1153ED66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Acquiring symbionts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59642-4AB0-BE45-AC1D-8C8FD1AD0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9663" cy="4351338"/>
          </a:xfrm>
        </p:spPr>
        <p:txBody>
          <a:bodyPr>
            <a:normAutofit/>
          </a:bodyPr>
          <a:lstStyle/>
          <a:p>
            <a:r>
              <a:rPr lang="en-US" dirty="0"/>
              <a:t>Vertical transmission</a:t>
            </a:r>
          </a:p>
          <a:p>
            <a:pPr lvl="1"/>
            <a:r>
              <a:rPr lang="en-US" dirty="0"/>
              <a:t>Symbiont is passed to progeny directly via germ line (found in egg) when  chloroplasts, dinoflagellates already present in egg cells)</a:t>
            </a:r>
          </a:p>
          <a:p>
            <a:pPr lvl="1"/>
            <a:endParaRPr lang="en-US" dirty="0"/>
          </a:p>
          <a:p>
            <a:r>
              <a:rPr lang="en-US" dirty="0"/>
              <a:t>Horizontal transmission</a:t>
            </a:r>
          </a:p>
          <a:p>
            <a:pPr lvl="1"/>
            <a:r>
              <a:rPr lang="en-US" dirty="0"/>
              <a:t>Embryo is aposymbiotic</a:t>
            </a:r>
          </a:p>
          <a:p>
            <a:pPr lvl="1"/>
            <a:r>
              <a:rPr lang="en-US" dirty="0"/>
              <a:t>Host recruits/is infected by free-living form of symbiont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AB3D5-5BC2-EB49-8C26-C033C0A44616}"/>
              </a:ext>
            </a:extLst>
          </p:cNvPr>
          <p:cNvSpPr txBox="1"/>
          <p:nvPr/>
        </p:nvSpPr>
        <p:spPr>
          <a:xfrm>
            <a:off x="9326880" y="6470650"/>
            <a:ext cx="1492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Bright &amp; Bulgheresi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72ED2-6522-864C-B933-C69922D2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62" y="3202162"/>
            <a:ext cx="3888735" cy="32684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12315-546D-D045-A743-21BAE155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678" y="326641"/>
            <a:ext cx="3393301" cy="27280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243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77EC-5DDE-3349-9B2E-6CB0C1BB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Host dependence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04FEB-1CDD-264B-ADE4-B2FB36D992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69294" y="3079311"/>
            <a:ext cx="7967662" cy="3451728"/>
          </a:xfrm>
          <a:ln w="28575">
            <a:solidFill>
              <a:schemeClr val="tx1"/>
            </a:solidFill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9866BC5-20BB-5F44-957D-2F9D05F8F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6419" y="1995410"/>
            <a:ext cx="3319463" cy="1353513"/>
          </a:xfrm>
        </p:spPr>
        <p:txBody>
          <a:bodyPr>
            <a:normAutofit/>
          </a:bodyPr>
          <a:lstStyle/>
          <a:p>
            <a:r>
              <a:rPr lang="en-US" sz="2400" dirty="0"/>
              <a:t>Facultative: host can live/tolerate symbiont absence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45644975-CF59-0F49-AF8F-245758E57943}"/>
              </a:ext>
            </a:extLst>
          </p:cNvPr>
          <p:cNvSpPr txBox="1">
            <a:spLocks/>
          </p:cNvSpPr>
          <p:nvPr/>
        </p:nvSpPr>
        <p:spPr>
          <a:xfrm>
            <a:off x="7277101" y="1794955"/>
            <a:ext cx="2938462" cy="13843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Obligate: mortality or large fitness cost associated with symbiont absence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86DBA-4668-B54D-B053-A23F92ADEC18}"/>
              </a:ext>
            </a:extLst>
          </p:cNvPr>
          <p:cNvSpPr txBox="1"/>
          <p:nvPr/>
        </p:nvSpPr>
        <p:spPr>
          <a:xfrm>
            <a:off x="8986837" y="6543676"/>
            <a:ext cx="11715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Fisher et al. 2017</a:t>
            </a:r>
          </a:p>
        </p:txBody>
      </p:sp>
    </p:spTree>
    <p:extLst>
      <p:ext uri="{BB962C8B-B14F-4D97-AF65-F5344CB8AC3E}">
        <p14:creationId xmlns:p14="http://schemas.microsoft.com/office/powerpoint/2010/main" val="69610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368C-DC9C-3D46-8EC7-A9ECD4E8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Holobiont theory of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A391B-A008-8C4B-A901-9D897375F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7200" cy="4351338"/>
          </a:xfrm>
        </p:spPr>
        <p:txBody>
          <a:bodyPr>
            <a:normAutofit/>
          </a:bodyPr>
          <a:lstStyle/>
          <a:p>
            <a:r>
              <a:rPr lang="en-US" dirty="0"/>
              <a:t>Holobiont: “A composite entity formed by a host and its symbionts. It is subject to natural selection” (Duperron 2017) </a:t>
            </a:r>
          </a:p>
          <a:p>
            <a:r>
              <a:rPr lang="en-US" dirty="0"/>
              <a:t>Hologenome: “The sum of genetic material of the host and its microbiota” (Zilber-Rosenberg &amp; Rosenberg 2008)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8910CE-F2C7-DE45-9313-30800002BFFC}"/>
              </a:ext>
            </a:extLst>
          </p:cNvPr>
          <p:cNvGrpSpPr/>
          <p:nvPr/>
        </p:nvGrpSpPr>
        <p:grpSpPr>
          <a:xfrm>
            <a:off x="7420517" y="1331377"/>
            <a:ext cx="4928646" cy="2963005"/>
            <a:chOff x="7263354" y="848091"/>
            <a:chExt cx="4928646" cy="2963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0F0F06-D0BD-0749-8BE0-9A171012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4" y="848091"/>
              <a:ext cx="4617496" cy="27141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C1992-1894-6347-B0D2-EA90D05B19E2}"/>
                </a:ext>
              </a:extLst>
            </p:cNvPr>
            <p:cNvSpPr txBox="1"/>
            <p:nvPr/>
          </p:nvSpPr>
          <p:spPr>
            <a:xfrm>
              <a:off x="10934895" y="3564875"/>
              <a:ext cx="1257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Duperron (2017)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E06202-6D77-A14E-89D6-11130E6E8375}"/>
              </a:ext>
            </a:extLst>
          </p:cNvPr>
          <p:cNvGrpSpPr/>
          <p:nvPr/>
        </p:nvGrpSpPr>
        <p:grpSpPr>
          <a:xfrm>
            <a:off x="7860896" y="4297066"/>
            <a:ext cx="4019954" cy="2560934"/>
            <a:chOff x="7797591" y="4045157"/>
            <a:chExt cx="4019954" cy="25609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275FC-ABC3-E744-8C48-56040D37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591" y="4045157"/>
              <a:ext cx="3761433" cy="230934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16634A-7CC0-FE45-8C59-4D5E63CA060E}"/>
                </a:ext>
              </a:extLst>
            </p:cNvPr>
            <p:cNvSpPr txBox="1"/>
            <p:nvPr/>
          </p:nvSpPr>
          <p:spPr>
            <a:xfrm>
              <a:off x="9949952" y="6359870"/>
              <a:ext cx="18675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Brucker &amp; Bordenstein (2013)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79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368C-DC9C-3D46-8EC7-A9ECD4E8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Holobiont theory of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A391B-A008-8C4B-A901-9D897375F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72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Hologenomic</a:t>
            </a:r>
            <a:r>
              <a:rPr lang="en-US" dirty="0"/>
              <a:t> theory still debated/controversial (Douglas &amp; Werren 2016)</a:t>
            </a:r>
          </a:p>
          <a:p>
            <a:pPr lvl="1"/>
            <a:r>
              <a:rPr lang="en-US" dirty="0"/>
              <a:t>To what extent does is the holobiont the dominant unit under selection? If it is, how often is this the case?</a:t>
            </a:r>
          </a:p>
          <a:p>
            <a:r>
              <a:rPr lang="en-US" dirty="0"/>
              <a:t>Some have suggested “symbiome” and “symgenome” as more neutral terms for the host-microbe community and the summed genomes, respectively (Boucias et al. (2013)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8910CE-F2C7-DE45-9313-30800002BFFC}"/>
              </a:ext>
            </a:extLst>
          </p:cNvPr>
          <p:cNvGrpSpPr/>
          <p:nvPr/>
        </p:nvGrpSpPr>
        <p:grpSpPr>
          <a:xfrm>
            <a:off x="7420517" y="1331377"/>
            <a:ext cx="4928646" cy="2963005"/>
            <a:chOff x="7263354" y="848091"/>
            <a:chExt cx="4928646" cy="29630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0F0F06-D0BD-0749-8BE0-9A1710120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4" y="848091"/>
              <a:ext cx="4617496" cy="27141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9C1992-1894-6347-B0D2-EA90D05B19E2}"/>
                </a:ext>
              </a:extLst>
            </p:cNvPr>
            <p:cNvSpPr txBox="1"/>
            <p:nvPr/>
          </p:nvSpPr>
          <p:spPr>
            <a:xfrm>
              <a:off x="10934895" y="3564875"/>
              <a:ext cx="12571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Duperron (2017)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E06202-6D77-A14E-89D6-11130E6E8375}"/>
              </a:ext>
            </a:extLst>
          </p:cNvPr>
          <p:cNvGrpSpPr/>
          <p:nvPr/>
        </p:nvGrpSpPr>
        <p:grpSpPr>
          <a:xfrm>
            <a:off x="7860896" y="4297066"/>
            <a:ext cx="4019954" cy="2560934"/>
            <a:chOff x="7797591" y="4045157"/>
            <a:chExt cx="4019954" cy="25609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4275FC-ABC3-E744-8C48-56040D376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7591" y="4045157"/>
              <a:ext cx="3761433" cy="230934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16634A-7CC0-FE45-8C59-4D5E63CA060E}"/>
                </a:ext>
              </a:extLst>
            </p:cNvPr>
            <p:cNvSpPr txBox="1"/>
            <p:nvPr/>
          </p:nvSpPr>
          <p:spPr>
            <a:xfrm>
              <a:off x="9949952" y="6359870"/>
              <a:ext cx="186759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Brucker &amp; Bordenstein (2013)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220AB9-ACFA-7845-8065-DF19CDB6EE89}"/>
              </a:ext>
            </a:extLst>
          </p:cNvPr>
          <p:cNvSpPr txBox="1"/>
          <p:nvPr/>
        </p:nvSpPr>
        <p:spPr>
          <a:xfrm>
            <a:off x="9834664" y="3367906"/>
            <a:ext cx="32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8D80BA-CBBD-4E41-BBD2-EC35881CC382}"/>
              </a:ext>
            </a:extLst>
          </p:cNvPr>
          <p:cNvSpPr/>
          <p:nvPr/>
        </p:nvSpPr>
        <p:spPr>
          <a:xfrm>
            <a:off x="8430768" y="4901184"/>
            <a:ext cx="1225296" cy="10424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14A091-FCAA-914E-B9B3-983AA2920CA6}"/>
              </a:ext>
            </a:extLst>
          </p:cNvPr>
          <p:cNvSpPr txBox="1"/>
          <p:nvPr/>
        </p:nvSpPr>
        <p:spPr>
          <a:xfrm>
            <a:off x="9327275" y="5267072"/>
            <a:ext cx="41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8BCDD6-CD24-244F-B35E-9586E3E033E0}"/>
              </a:ext>
            </a:extLst>
          </p:cNvPr>
          <p:cNvSpPr/>
          <p:nvPr/>
        </p:nvSpPr>
        <p:spPr>
          <a:xfrm>
            <a:off x="7420517" y="5358320"/>
            <a:ext cx="1010251" cy="12814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04FBB-798E-E14D-983A-37302ADFFA45}"/>
              </a:ext>
            </a:extLst>
          </p:cNvPr>
          <p:cNvSpPr txBox="1"/>
          <p:nvPr/>
        </p:nvSpPr>
        <p:spPr>
          <a:xfrm>
            <a:off x="6595251" y="5267072"/>
            <a:ext cx="13533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Potential hologenome with single microbial symbiont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4C1B9-F4BD-7841-B300-BDC21EB62AF5}"/>
              </a:ext>
            </a:extLst>
          </p:cNvPr>
          <p:cNvSpPr/>
          <p:nvPr/>
        </p:nvSpPr>
        <p:spPr>
          <a:xfrm>
            <a:off x="9741612" y="3367906"/>
            <a:ext cx="388226" cy="37113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510E5-490A-3043-81F9-B93036A64821}"/>
              </a:ext>
            </a:extLst>
          </p:cNvPr>
          <p:cNvSpPr txBox="1"/>
          <p:nvPr/>
        </p:nvSpPr>
        <p:spPr>
          <a:xfrm>
            <a:off x="9643540" y="4663292"/>
            <a:ext cx="13924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Symgenome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C4938B-D790-EC4A-A17F-33AAD30D0575}"/>
              </a:ext>
            </a:extLst>
          </p:cNvPr>
          <p:cNvCxnSpPr/>
          <p:nvPr/>
        </p:nvCxnSpPr>
        <p:spPr>
          <a:xfrm>
            <a:off x="8858250" y="4757437"/>
            <a:ext cx="828675" cy="11460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6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2D90-8A84-C441-9F74-E41EFC17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Phylosymbiosis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0EFF6-9963-C740-802C-22777C35A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8591" cy="4884774"/>
          </a:xfrm>
        </p:spPr>
        <p:txBody>
          <a:bodyPr>
            <a:normAutofit/>
          </a:bodyPr>
          <a:lstStyle/>
          <a:p>
            <a:r>
              <a:rPr lang="en-US" dirty="0"/>
              <a:t>Relationships between species-specific microbiomes recapitulate host phylogeny</a:t>
            </a:r>
          </a:p>
          <a:p>
            <a:r>
              <a:rPr lang="en-US" dirty="0"/>
              <a:t>Occurs across eukaryotes</a:t>
            </a:r>
          </a:p>
          <a:p>
            <a:r>
              <a:rPr lang="en-US" dirty="0"/>
              <a:t>Species maintain own microbiome</a:t>
            </a:r>
            <a:br>
              <a:rPr lang="en-US" dirty="0"/>
            </a:br>
            <a:r>
              <a:rPr lang="en-US" dirty="0"/>
              <a:t> when grown together </a:t>
            </a:r>
            <a:br>
              <a:rPr lang="en-US" dirty="0"/>
            </a:br>
            <a:r>
              <a:rPr lang="en-US" dirty="0"/>
              <a:t>(Franzenburg 2013)</a:t>
            </a:r>
          </a:p>
          <a:p>
            <a:r>
              <a:rPr lang="en-US" dirty="0"/>
              <a:t>Has been used as proxy for partner fidelity, but be careful about this association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EDC238-6B8D-3842-9E1E-F5923301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96" y="290038"/>
            <a:ext cx="5340191" cy="32259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E565795-A95C-B94D-9813-317320BC8C4F}"/>
              </a:ext>
            </a:extLst>
          </p:cNvPr>
          <p:cNvGrpSpPr/>
          <p:nvPr/>
        </p:nvGrpSpPr>
        <p:grpSpPr>
          <a:xfrm>
            <a:off x="7142914" y="3773343"/>
            <a:ext cx="4210885" cy="3023101"/>
            <a:chOff x="7315634" y="3696139"/>
            <a:chExt cx="4210885" cy="30231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E266DA3-7150-A74B-B757-E0410ED083FC}"/>
                </a:ext>
              </a:extLst>
            </p:cNvPr>
            <p:cNvGrpSpPr/>
            <p:nvPr/>
          </p:nvGrpSpPr>
          <p:grpSpPr>
            <a:xfrm>
              <a:off x="7315634" y="3696139"/>
              <a:ext cx="4210885" cy="3023101"/>
              <a:chOff x="7315634" y="3696139"/>
              <a:chExt cx="4210885" cy="302310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55807C-72FC-6649-807A-DBDE0E860CB8}"/>
                  </a:ext>
                </a:extLst>
              </p:cNvPr>
              <p:cNvSpPr txBox="1"/>
              <p:nvPr/>
            </p:nvSpPr>
            <p:spPr>
              <a:xfrm>
                <a:off x="10325330" y="6473019"/>
                <a:ext cx="12011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Brooks et al. (2016)</a:t>
                </a:r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BADC959-5317-FB4E-9A48-8D4D2A1E12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6988"/>
              <a:stretch/>
            </p:blipFill>
            <p:spPr>
              <a:xfrm>
                <a:off x="7315634" y="3696139"/>
                <a:ext cx="4102100" cy="277688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F5331B-AF1B-BE4A-950F-039682CC83CE}"/>
                </a:ext>
              </a:extLst>
            </p:cNvPr>
            <p:cNvSpPr/>
            <p:nvPr/>
          </p:nvSpPr>
          <p:spPr>
            <a:xfrm>
              <a:off x="11273239" y="4022915"/>
              <a:ext cx="138953" cy="2348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162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4873-B978-484D-A3B0-D95C65B8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Symbiosis and major evolutionary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E261-7219-B641-83B0-8D4D667E6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949" y="1695451"/>
            <a:ext cx="4910652" cy="4864100"/>
          </a:xfrm>
        </p:spPr>
        <p:txBody>
          <a:bodyPr>
            <a:normAutofit/>
          </a:bodyPr>
          <a:lstStyle/>
          <a:p>
            <a:r>
              <a:rPr lang="en-US" dirty="0"/>
              <a:t>Prokaryote </a:t>
            </a:r>
            <a:r>
              <a:rPr lang="en-US" dirty="0">
                <a:sym typeface="Wingdings" pitchFamily="2" charset="2"/>
              </a:rPr>
              <a:t> Eukaryote</a:t>
            </a:r>
            <a:endParaRPr lang="en-US" dirty="0"/>
          </a:p>
          <a:p>
            <a:pPr lvl="1"/>
            <a:r>
              <a:rPr lang="en-US" dirty="0"/>
              <a:t>Endosymbiotic theory </a:t>
            </a:r>
            <a:br>
              <a:rPr lang="en-US" dirty="0"/>
            </a:br>
            <a:r>
              <a:rPr lang="en-US" dirty="0"/>
              <a:t>argues that eukaryotes </a:t>
            </a:r>
            <a:br>
              <a:rPr lang="en-US" dirty="0"/>
            </a:br>
            <a:r>
              <a:rPr lang="en-US" dirty="0"/>
              <a:t>evolved out of symbiotic relationship between </a:t>
            </a:r>
            <a:br>
              <a:rPr lang="en-US" dirty="0"/>
            </a:br>
            <a:r>
              <a:rPr lang="en-US" dirty="0"/>
              <a:t>archaea and bacteria</a:t>
            </a:r>
          </a:p>
          <a:p>
            <a:pPr lvl="1"/>
            <a:endParaRPr lang="en-US" dirty="0"/>
          </a:p>
          <a:p>
            <a:r>
              <a:rPr lang="en-US" dirty="0"/>
              <a:t>Unicellular </a:t>
            </a:r>
            <a:r>
              <a:rPr lang="en-US" dirty="0">
                <a:sym typeface="Wingdings" pitchFamily="2" charset="2"/>
              </a:rPr>
              <a:t> Multicellular</a:t>
            </a:r>
          </a:p>
          <a:p>
            <a:pPr lvl="1"/>
            <a:r>
              <a:rPr lang="en-US" dirty="0"/>
              <a:t>Choanoflagellates are </a:t>
            </a:r>
            <a:br>
              <a:rPr lang="en-US" dirty="0"/>
            </a:br>
            <a:r>
              <a:rPr lang="en-US" dirty="0"/>
              <a:t>sister group to animals and bacteria can modulate their multicellularity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C39075-1296-074F-9D79-EC5D8F32639C}"/>
              </a:ext>
            </a:extLst>
          </p:cNvPr>
          <p:cNvGrpSpPr/>
          <p:nvPr/>
        </p:nvGrpSpPr>
        <p:grpSpPr>
          <a:xfrm>
            <a:off x="8441159" y="2180353"/>
            <a:ext cx="3453084" cy="3894295"/>
            <a:chOff x="8405556" y="2892425"/>
            <a:chExt cx="3453084" cy="3894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A2627D-22AA-AC41-910B-D15D47F70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5556" y="2892425"/>
              <a:ext cx="3286830" cy="3667125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D1F4FB-9CA8-3048-85EA-83D941B9A2F8}"/>
                </a:ext>
              </a:extLst>
            </p:cNvPr>
            <p:cNvSpPr txBox="1"/>
            <p:nvPr/>
          </p:nvSpPr>
          <p:spPr>
            <a:xfrm>
              <a:off x="10767243" y="6540499"/>
              <a:ext cx="10913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Dayel et al. 2011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26CC24-609D-564F-A76D-02331617B685}"/>
              </a:ext>
            </a:extLst>
          </p:cNvPr>
          <p:cNvGrpSpPr/>
          <p:nvPr/>
        </p:nvGrpSpPr>
        <p:grpSpPr>
          <a:xfrm>
            <a:off x="328098" y="1549399"/>
            <a:ext cx="3708979" cy="5237321"/>
            <a:chOff x="328098" y="1549399"/>
            <a:chExt cx="3708979" cy="52373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9FBBF0-448A-AB4B-BF0C-9D450623A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98" y="1549399"/>
              <a:ext cx="3568700" cy="49911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39E17C-835C-314C-AEA1-09253C39EEB0}"/>
                </a:ext>
              </a:extLst>
            </p:cNvPr>
            <p:cNvSpPr txBox="1"/>
            <p:nvPr/>
          </p:nvSpPr>
          <p:spPr>
            <a:xfrm>
              <a:off x="1307966" y="6540499"/>
              <a:ext cx="27291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https://msu.edu/course/lbs/145/luckie/set3.jpg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860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6372</TotalTime>
  <Words>1099</Words>
  <Application>Microsoft Macintosh PowerPoint</Application>
  <PresentationFormat>Widescreen</PresentationFormat>
  <Paragraphs>220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Genomics &amp; Symbiosis</vt:lpstr>
      <vt:lpstr>Outline</vt:lpstr>
      <vt:lpstr>Defining symbiosis</vt:lpstr>
      <vt:lpstr>Acquiring symbionts</vt:lpstr>
      <vt:lpstr>Host dependence</vt:lpstr>
      <vt:lpstr>Holobiont theory of evolution</vt:lpstr>
      <vt:lpstr>Holobiont theory of evolution</vt:lpstr>
      <vt:lpstr>Phylosymbiosis</vt:lpstr>
      <vt:lpstr>Symbiosis and major evolutionary transitions</vt:lpstr>
      <vt:lpstr>Developmental symbiosis</vt:lpstr>
      <vt:lpstr>Developmental symbiosis</vt:lpstr>
      <vt:lpstr>Developmental symbiosis</vt:lpstr>
      <vt:lpstr>Developmental symbiosis</vt:lpstr>
      <vt:lpstr>Symbionts and host speciation</vt:lpstr>
      <vt:lpstr>Symbionts and host speciation</vt:lpstr>
      <vt:lpstr>Genomic signatures of host-symbiont interactions</vt:lpstr>
      <vt:lpstr>Genomic signatures of host-symbiont interactions</vt:lpstr>
      <vt:lpstr>Genomic signatures of host-symbiont interactions</vt:lpstr>
      <vt:lpstr>Phylogenetic Tree Basics</vt:lpstr>
      <vt:lpstr>Phylogenetic Tree Basics</vt:lpstr>
      <vt:lpstr>Orthologs and Paralogs</vt:lpstr>
      <vt:lpstr>Transposable elements (just a couple)</vt:lpstr>
      <vt:lpstr>Synteny</vt:lpstr>
      <vt:lpstr>Discussion next week (3/26)</vt:lpstr>
      <vt:lpstr>References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Genomics &amp; Symbiosis</dc:title>
  <dc:creator>Microsoft Office User</dc:creator>
  <cp:lastModifiedBy>Microsoft Office User</cp:lastModifiedBy>
  <cp:revision>151</cp:revision>
  <cp:lastPrinted>2019-03-21T13:03:55Z</cp:lastPrinted>
  <dcterms:created xsi:type="dcterms:W3CDTF">2019-03-09T21:59:39Z</dcterms:created>
  <dcterms:modified xsi:type="dcterms:W3CDTF">2019-03-21T13:05:21Z</dcterms:modified>
</cp:coreProperties>
</file>